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915" r:id="rId29"/>
    <p:sldId id="917" r:id="rId30"/>
    <p:sldId id="987" r:id="rId31"/>
    <p:sldId id="991" r:id="rId32"/>
    <p:sldId id="986" r:id="rId33"/>
    <p:sldId id="919" r:id="rId34"/>
    <p:sldId id="924" r:id="rId35"/>
    <p:sldId id="966" r:id="rId36"/>
    <p:sldId id="956" r:id="rId37"/>
    <p:sldId id="972" r:id="rId38"/>
    <p:sldId id="988" r:id="rId39"/>
    <p:sldId id="1034" r:id="rId40"/>
    <p:sldId id="989" r:id="rId41"/>
    <p:sldId id="1035" r:id="rId42"/>
    <p:sldId id="1033" r:id="rId43"/>
    <p:sldId id="1032" r:id="rId44"/>
    <p:sldId id="937" r:id="rId45"/>
    <p:sldId id="938" r:id="rId46"/>
    <p:sldId id="939" r:id="rId47"/>
    <p:sldId id="959" r:id="rId48"/>
    <p:sldId id="967" r:id="rId49"/>
    <p:sldId id="866" r:id="rId50"/>
    <p:sldId id="943" r:id="rId51"/>
    <p:sldId id="945" r:id="rId52"/>
    <p:sldId id="962" r:id="rId53"/>
    <p:sldId id="949" r:id="rId54"/>
    <p:sldId id="950" r:id="rId55"/>
    <p:sldId id="1036" r:id="rId56"/>
    <p:sldId id="99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CF6"/>
    <a:srgbClr val="FCD5B5"/>
    <a:srgbClr val="3366FF"/>
    <a:srgbClr val="FF0066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87122" autoAdjust="0"/>
  </p:normalViewPr>
  <p:slideViewPr>
    <p:cSldViewPr snapToGrid="0" snapToObjects="1">
      <p:cViewPr varScale="1">
        <p:scale>
          <a:sx n="94" d="100"/>
          <a:sy n="94" d="100"/>
        </p:scale>
        <p:origin x="1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4:55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8124,'-6'10'-439,"-4"0"178,4-7 222,-7 10 154,11-12-175,-4 12-297,-1-11 357,6 4 0,1-6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128+4+2 = 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28" y="1153339"/>
            <a:ext cx="8984268" cy="227566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793745" y="4606672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049488" y="466822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4A359-89B2-EF8A-6CDC-F5E21DD25AF6}"/>
              </a:ext>
            </a:extLst>
          </p:cNvPr>
          <p:cNvSpPr txBox="1"/>
          <p:nvPr/>
        </p:nvSpPr>
        <p:spPr>
          <a:xfrm>
            <a:off x="768333" y="3139936"/>
            <a:ext cx="816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What's the least significant bit of any even number?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12E95F-5424-7FC5-12CD-1A3A7B5CB549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6B8ED9C0-514D-8D68-5CE7-BC8767D88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623C9-0FC6-2E06-04F3-26F0A0E5C03C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807068-D025-94CC-4305-72B4B16E5D16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86059-0DFB-010D-4B3E-7AD4812B6AE9}"/>
              </a:ext>
            </a:extLst>
          </p:cNvPr>
          <p:cNvGrpSpPr/>
          <p:nvPr/>
        </p:nvGrpSpPr>
        <p:grpSpPr>
          <a:xfrm>
            <a:off x="4685181" y="1953530"/>
            <a:ext cx="3749493" cy="1330618"/>
            <a:chOff x="4685181" y="1953530"/>
            <a:chExt cx="3749493" cy="133061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B9F76E8-5BC0-4706-A9EA-5F5125954E32}"/>
                </a:ext>
              </a:extLst>
            </p:cNvPr>
            <p:cNvSpPr/>
            <p:nvPr/>
          </p:nvSpPr>
          <p:spPr>
            <a:xfrm>
              <a:off x="5488401" y="195353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0 0 0 0 1 0 1 0</a:t>
              </a: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E00E02DD-A589-4C77-9E5C-A2D1230E7C59}"/>
                </a:ext>
              </a:extLst>
            </p:cNvPr>
            <p:cNvSpPr/>
            <p:nvPr/>
          </p:nvSpPr>
          <p:spPr>
            <a:xfrm>
              <a:off x="5371182" y="2560762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0 0 0 0 1 0 1 1 </a:t>
              </a: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77530679-F3D6-4DE2-858A-0FD44493332F}"/>
                </a:ext>
              </a:extLst>
            </p:cNvPr>
            <p:cNvSpPr txBox="1"/>
            <p:nvPr/>
          </p:nvSpPr>
          <p:spPr>
            <a:xfrm>
              <a:off x="4873337" y="2553038"/>
              <a:ext cx="3360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9" name="Straight Connector 8">
              <a:extLst>
                <a:ext uri="{FF2B5EF4-FFF2-40B4-BE49-F238E27FC236}">
                  <a16:creationId xmlns:a16="http://schemas.microsoft.com/office/drawing/2014/main" id="{F5A6D9E9-E8DF-48DD-AFE1-21047F65E1E8}"/>
                </a:ext>
              </a:extLst>
            </p:cNvPr>
            <p:cNvCxnSpPr/>
            <p:nvPr/>
          </p:nvCxnSpPr>
          <p:spPr>
            <a:xfrm>
              <a:off x="4685181" y="3284148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7434744" y="3991441"/>
            <a:ext cx="7280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???</a:t>
            </a:r>
          </a:p>
        </p:txBody>
      </p:sp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DB0A6DDF-D690-14E0-1E0F-989263FB1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E4DE3-8A80-5CCB-007B-869EE58F06F1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367CB-58E0-C580-6BCD-4638AEA04DB6}"/>
              </a:ext>
            </a:extLst>
          </p:cNvPr>
          <p:cNvGrpSpPr/>
          <p:nvPr/>
        </p:nvGrpSpPr>
        <p:grpSpPr>
          <a:xfrm>
            <a:off x="5140790" y="5191176"/>
            <a:ext cx="3282111" cy="844099"/>
            <a:chOff x="5140790" y="5191176"/>
            <a:chExt cx="3282111" cy="844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6963C8-35CF-43EC-84C5-2BC35CECA381}"/>
                </a:ext>
              </a:extLst>
            </p:cNvPr>
            <p:cNvSpPr txBox="1"/>
            <p:nvPr/>
          </p:nvSpPr>
          <p:spPr>
            <a:xfrm>
              <a:off x="5140790" y="5265834"/>
              <a:ext cx="1238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🤔</a:t>
              </a:r>
            </a:p>
          </p:txBody>
        </p:sp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3681BCCC-663B-B92E-09CD-5C9E1A14B206}"/>
                </a:ext>
              </a:extLst>
            </p:cNvPr>
            <p:cNvSpPr/>
            <p:nvPr/>
          </p:nvSpPr>
          <p:spPr>
            <a:xfrm>
              <a:off x="5805261" y="5191176"/>
              <a:ext cx="26176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How to represent </a:t>
              </a:r>
            </a:p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negative numbers?</a:t>
              </a:r>
              <a:endParaRPr lang="zh-CN" altLang="en-US" sz="2400" b="1" dirty="0">
                <a:solidFill>
                  <a:srgbClr val="0000FF"/>
                </a:solidFill>
                <a:ea typeface="Arial Unicode MS" panose="020B0604020202020204" pitchFamily="34" charset="-122"/>
                <a:cs typeface="Arabic Typesetting" panose="03020402040406030203" pitchFamily="66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Represent negative numbers: </a:t>
            </a:r>
            <a:br>
              <a:rPr kumimoji="1" lang="en-US" altLang="zh-CN" dirty="0"/>
            </a:br>
            <a:r>
              <a:rPr kumimoji="1" lang="en-US" altLang="zh-CN" dirty="0"/>
              <a:t>a strawman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?-byte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41300" progId="Equation.3">
                  <p:embed/>
                </p:oleObj>
              </mc:Choice>
              <mc:Fallback>
                <p:oleObj name="Equation" r:id="rId2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241300" progId="Equation.3">
                  <p:embed/>
                </p:oleObj>
              </mc:Choice>
              <mc:Fallback>
                <p:oleObj name="Equation" r:id="rId4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(4)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0 0 0 0 0 1 0 0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(4)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101512" y="5608611"/>
            <a:ext cx="729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Works for both unsigned and signed subtraction!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A438D-7DEF-2FAD-F103-C91C37B572DF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Unsigned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140427" y="1461480"/>
            <a:ext cx="3149087" cy="956312"/>
            <a:chOff x="2870575" y="3311987"/>
            <a:chExt cx="3149087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17906" cy="488091"/>
            <a:chOff x="818879" y="5527123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6558685" y="6020663"/>
            <a:ext cx="876667" cy="735030"/>
            <a:chOff x="7067881" y="5382271"/>
            <a:chExt cx="1119281" cy="1047835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255484" y="4066108"/>
            <a:ext cx="3135854" cy="960968"/>
            <a:chOff x="5990198" y="3310806"/>
            <a:chExt cx="3135854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46286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(127)</a:t>
              </a:r>
              <a:r>
                <a:rPr lang="en-US" b="1" baseline="-25000" dirty="0">
                  <a:solidFill>
                    <a:srgbClr val="FF0000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353758" y="2902878"/>
            <a:ext cx="2894456" cy="515014"/>
            <a:chOff x="3896548" y="2902878"/>
            <a:chExt cx="2894456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(130)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9D6D0-2D45-3CE1-9B82-902B45968DA8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FACE1B4-0534-37A2-C3D4-55E0605C1140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2EA6A-58F4-8291-468B-B529E4E72563}"/>
              </a:ext>
            </a:extLst>
          </p:cNvPr>
          <p:cNvSpPr/>
          <p:nvPr/>
        </p:nvSpPr>
        <p:spPr>
          <a:xfrm>
            <a:off x="49901" y="3673822"/>
            <a:ext cx="3748374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070086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7248405" y="1955555"/>
            <a:ext cx="1843001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185143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392520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283417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929F-FD04-A214-D78D-227B54CB3F3C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B4208-F9CF-82E0-788A-058A152BF420}"/>
              </a:ext>
            </a:extLst>
          </p:cNvPr>
          <p:cNvGrpSpPr/>
          <p:nvPr/>
        </p:nvGrpSpPr>
        <p:grpSpPr>
          <a:xfrm>
            <a:off x="2609433" y="6038101"/>
            <a:ext cx="876667" cy="735030"/>
            <a:chOff x="7067881" y="5382271"/>
            <a:chExt cx="1119281" cy="1047835"/>
          </a:xfrm>
        </p:grpSpPr>
        <p:pic>
          <p:nvPicPr>
            <p:cNvPr id="1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5D8B0068-24CD-2D6C-E24C-36C2B6AA5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F26022-ACF8-4666-B3F8-C63754571205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7AFC1E-918C-ABF8-E530-77DD6380D294}"/>
              </a:ext>
            </a:extLst>
          </p:cNvPr>
          <p:cNvGrpSpPr/>
          <p:nvPr/>
        </p:nvGrpSpPr>
        <p:grpSpPr>
          <a:xfrm>
            <a:off x="7262075" y="602066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6A1E7A23-8F05-D9BF-7B76-0B6703FC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3A3C2-9942-D94A-97D9-6B6F9F971A1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14:cNvPr>
              <p14:cNvContentPartPr/>
              <p14:nvPr/>
            </p14:nvContentPartPr>
            <p14:xfrm>
              <a:off x="4707546" y="4832299"/>
              <a:ext cx="19080" cy="21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2426" y="4816819"/>
                <a:ext cx="4968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5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3BE38-D726-848C-4A51-D28787600B35}"/>
              </a:ext>
            </a:extLst>
          </p:cNvPr>
          <p:cNvSpPr/>
          <p:nvPr/>
        </p:nvSpPr>
        <p:spPr>
          <a:xfrm>
            <a:off x="4678038" y="1333297"/>
            <a:ext cx="4429956" cy="225156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E5A1F-2A8E-A5F4-0034-56B1CD849B2E}"/>
              </a:ext>
            </a:extLst>
          </p:cNvPr>
          <p:cNvSpPr/>
          <p:nvPr/>
        </p:nvSpPr>
        <p:spPr>
          <a:xfrm>
            <a:off x="277592" y="1325124"/>
            <a:ext cx="4240808" cy="2278626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2EC23-C249-9061-3C4C-A22DB5F594BC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Unsigned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351130" y="1468681"/>
            <a:ext cx="3038142" cy="1506091"/>
            <a:chOff x="-50944" y="3310806"/>
            <a:chExt cx="3038142" cy="150609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81689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731648" y="1434692"/>
            <a:ext cx="3096865" cy="1554190"/>
            <a:chOff x="2922797" y="3311987"/>
            <a:chExt cx="3096865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520404" y="3924939"/>
            <a:ext cx="3167342" cy="1611603"/>
            <a:chOff x="5990198" y="3310806"/>
            <a:chExt cx="3167342" cy="161160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99" y="492240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323657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(128)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525515" y="5532280"/>
            <a:ext cx="2917906" cy="488091"/>
            <a:chOff x="805280" y="5514695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60267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514695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571072" y="2920917"/>
            <a:ext cx="2983619" cy="505357"/>
            <a:chOff x="975519" y="2885747"/>
            <a:chExt cx="298361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1" y="2885747"/>
              <a:ext cx="876667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9275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345858" y="3981082"/>
            <a:ext cx="3135854" cy="1594016"/>
            <a:chOff x="5990198" y="3310806"/>
            <a:chExt cx="3135854" cy="1594016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904822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716869" y="5472013"/>
            <a:ext cx="2917906" cy="488091"/>
            <a:chOff x="4277247" y="5472013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559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47201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A78F3A-80FF-C293-44FF-CC2EED7A422D}"/>
              </a:ext>
            </a:extLst>
          </p:cNvPr>
          <p:cNvCxnSpPr>
            <a:cxnSpLocks/>
          </p:cNvCxnSpPr>
          <p:nvPr/>
        </p:nvCxnSpPr>
        <p:spPr>
          <a:xfrm>
            <a:off x="458959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276C5-31F3-4AAF-0F8E-CA7B1CD3AB80}"/>
              </a:ext>
            </a:extLst>
          </p:cNvPr>
          <p:cNvGrpSpPr/>
          <p:nvPr/>
        </p:nvGrpSpPr>
        <p:grpSpPr>
          <a:xfrm>
            <a:off x="7897519" y="286041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EF097F3F-466F-BEED-7CBC-F0C995D8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E3F6E7-A679-9F61-1332-8E23C681DFFA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264C9D-7B1A-B35C-3259-8B6306F8D92C}"/>
              </a:ext>
            </a:extLst>
          </p:cNvPr>
          <p:cNvGrpSpPr/>
          <p:nvPr/>
        </p:nvGrpSpPr>
        <p:grpSpPr>
          <a:xfrm>
            <a:off x="3548172" y="2765532"/>
            <a:ext cx="876667" cy="735030"/>
            <a:chOff x="7067881" y="5382271"/>
            <a:chExt cx="1119281" cy="1047835"/>
          </a:xfrm>
        </p:grpSpPr>
        <p:pic>
          <p:nvPicPr>
            <p:cNvPr id="5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D5EAC00F-2372-C8DC-544E-49CCE844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C84A29-C1AE-3557-2161-CB5AC47E890F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C410BD-2250-6F41-24E4-91AF5ED05239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57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204C56A-D469-B275-E666-C2D6F4B0D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A8D3A8-F982-0140-C7F8-25E28793294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83C592-F18C-682D-6777-007D7E5288AD}"/>
              </a:ext>
            </a:extLst>
          </p:cNvPr>
          <p:cNvSpPr/>
          <p:nvPr/>
        </p:nvSpPr>
        <p:spPr>
          <a:xfrm>
            <a:off x="4773387" y="3719773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2262E-6D75-4282-8BAB-13A0E7B6B926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1646772"/>
            <a:chOff x="-50944" y="3310806"/>
            <a:chExt cx="3038142" cy="1646772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957578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696469" y="1434692"/>
            <a:ext cx="2979309" cy="1554190"/>
            <a:chOff x="2922797" y="3311987"/>
            <a:chExt cx="2979309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10819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5047933" y="3924939"/>
            <a:ext cx="3206386" cy="1752283"/>
            <a:chOff x="5990198" y="3310806"/>
            <a:chExt cx="3206386" cy="175228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506308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842035" y="5690537"/>
            <a:ext cx="2988438" cy="488091"/>
            <a:chOff x="752525" y="5461936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752525" y="554991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36548" y="5461936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3044010"/>
            <a:ext cx="2818199" cy="505357"/>
            <a:chOff x="975519" y="3044010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314925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3044010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57578" y="2973671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1717114"/>
            <a:chOff x="5990198" y="3310806"/>
            <a:chExt cx="3135854" cy="1717114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40244" y="5027920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5226813" y="5683032"/>
            <a:ext cx="2917906" cy="488091"/>
            <a:chOff x="4259662" y="5454428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59662" y="5542409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43685" y="545442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1BFBF4-2145-9DD1-2549-7E627DA362D9}"/>
              </a:ext>
            </a:extLst>
          </p:cNvPr>
          <p:cNvCxnSpPr>
            <a:cxnSpLocks/>
          </p:cNvCxnSpPr>
          <p:nvPr/>
        </p:nvCxnSpPr>
        <p:spPr>
          <a:xfrm>
            <a:off x="462476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3B8393-3292-D43D-2EBC-47EB2191293E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16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2A93050-D9B2-B80E-D6A5-536C907EA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812484-F304-5E5F-047B-C5F588E3360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E8D836-164D-7304-3ACA-FF1EF6A1C437}"/>
              </a:ext>
            </a:extLst>
          </p:cNvPr>
          <p:cNvGrpSpPr/>
          <p:nvPr/>
        </p:nvGrpSpPr>
        <p:grpSpPr>
          <a:xfrm>
            <a:off x="7943619" y="6025762"/>
            <a:ext cx="876667" cy="735030"/>
            <a:chOff x="7067881" y="5382271"/>
            <a:chExt cx="1119281" cy="1047835"/>
          </a:xfrm>
        </p:grpSpPr>
        <p:pic>
          <p:nvPicPr>
            <p:cNvPr id="3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D7AEAAC-567B-B4EA-C5F2-03170078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0D50D0-A6B8-3061-2484-0CDD1DD9C82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0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0867" y="3028149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1812" y="2991914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9849" y="2427374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710514" y="207230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702085" y="23470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86378" y="4832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02085" y="4585654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702085" y="4304259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702085" y="402216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702085" y="375403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710514" y="348643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711751" y="317908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715028" y="2907445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707131" y="264077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151584" y="352224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215272" y="438103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028149"/>
            <a:ext cx="1127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7464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2" y="207002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6" y="2347028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6" y="4585654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6" y="430425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6" y="402216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6" y="375403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5" y="3486430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2" y="317908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89" y="2907445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2" y="264077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700290" y="3344271"/>
            <a:ext cx="1099403" cy="802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530000"/>
            <a:ext cx="19752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9000" y="253694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or Little Endian?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551" y="1920480"/>
            <a:ext cx="822959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int main()</a:t>
            </a:r>
          </a:p>
          <a:p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     int x = 0x05060708;</a:t>
            </a:r>
          </a:p>
          <a:p>
            <a:r>
              <a:rPr lang="en-US" sz="1600" dirty="0">
                <a:latin typeface="Courier"/>
                <a:cs typeface="Courier"/>
              </a:rPr>
              <a:t>     int *p;</a:t>
            </a:r>
          </a:p>
          <a:p>
            <a:r>
              <a:rPr lang="en-US" sz="1600" dirty="0">
                <a:latin typeface="Courier"/>
                <a:cs typeface="Courier"/>
              </a:rPr>
              <a:t>     p = &amp;x; //p contains the address of x</a:t>
            </a:r>
          </a:p>
          <a:p>
            <a:r>
              <a:rPr lang="en-US" sz="1600" dirty="0">
                <a:latin typeface="Courier"/>
                <a:cs typeface="Courier"/>
              </a:rPr>
              <a:t>	 char y = *(char *)p; //y is the 1-byte value pointed to by p</a:t>
            </a:r>
          </a:p>
          <a:p>
            <a:r>
              <a:rPr lang="en-US" sz="1600" dirty="0">
                <a:latin typeface="Courier"/>
                <a:cs typeface="Courier"/>
              </a:rPr>
              <a:t>     </a:t>
            </a:r>
            <a:r>
              <a:rPr lang="en-US" sz="1600" dirty="0" err="1">
                <a:latin typeface="Courier"/>
                <a:cs typeface="Courier"/>
              </a:rPr>
              <a:t>printf</a:t>
            </a:r>
            <a:r>
              <a:rPr lang="en-US" sz="1600" dirty="0">
                <a:latin typeface="Courier"/>
                <a:cs typeface="Courier"/>
              </a:rPr>
              <a:t>(“y=%d\n”, y);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1" y="4977867"/>
            <a:ext cx="2451312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endian.c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412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" y="274638"/>
            <a:ext cx="923543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All self-respecting CS students should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82097</TotalTime>
  <Words>2931</Words>
  <Application>Microsoft Macintosh PowerPoint</Application>
  <PresentationFormat>On-screen Show (4:3)</PresentationFormat>
  <Paragraphs>822</Paragraphs>
  <Slides>56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 Unicode MS</vt:lpstr>
      <vt:lpstr>Arial</vt:lpstr>
      <vt:lpstr>Calibri</vt:lpstr>
      <vt:lpstr>Consolas</vt:lpstr>
      <vt:lpstr>Courier</vt:lpstr>
      <vt:lpstr>Courier New</vt:lpstr>
      <vt:lpstr>Tahoma</vt:lpstr>
      <vt:lpstr>Verdana</vt:lpstr>
      <vt:lpstr>Wingdings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All self-respecting CS students should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Represent negative numbers:  a strawman </vt:lpstr>
      <vt:lpstr>Two’s complement</vt:lpstr>
      <vt:lpstr>Two’s complement</vt:lpstr>
      <vt:lpstr>Two’s complement</vt:lpstr>
      <vt:lpstr>Basic facts of 2’s complement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Unsigned addition</vt:lpstr>
      <vt:lpstr>Signed addition</vt:lpstr>
      <vt:lpstr>Unsigned subtraction</vt:lpstr>
      <vt:lpstr>Signed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Big or Little Endian?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5914</cp:revision>
  <cp:lastPrinted>2026-01-22T02:33:56Z</cp:lastPrinted>
  <dcterms:created xsi:type="dcterms:W3CDTF">2012-08-17T04:52:30Z</dcterms:created>
  <dcterms:modified xsi:type="dcterms:W3CDTF">2026-01-22T02:34:09Z</dcterms:modified>
</cp:coreProperties>
</file>